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4" r:id="rId9"/>
    <p:sldId id="263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780" autoAdjust="0"/>
  </p:normalViewPr>
  <p:slideViewPr>
    <p:cSldViewPr snapToGrid="0" snapToObjects="1">
      <p:cViewPr>
        <p:scale>
          <a:sx n="150" d="100"/>
          <a:sy n="150" d="100"/>
        </p:scale>
        <p:origin x="-1096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20579-45FF-374B-9414-0C8D9FFCB76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77C75-9158-6448-A240-EFB454E1F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9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8339B-5B74-AD45-89B1-8A0B92141DDE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FA02B-F892-AD43-848A-9880AC20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0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8CFD-53CB-4E4B-BEDC-F8FB9D957FF5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056A-E3AE-A54A-AC02-DBE4A927CB7E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73D-ED0E-3940-88A9-E97646DD29F2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FAAF-50CA-E941-A655-72CBA5C1FCFD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12D7-6813-C34F-9874-4A7D7323F558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1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3D3F-D979-5741-ABAB-E9313ABED331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A774-FF5D-5A4C-A4E0-3BF85AF8EE27}" type="datetime1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720-F1D7-0C4A-B224-FC45909AB4F6}" type="datetime1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3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3881-1BE3-B343-AA7E-4B9DF3ECB976}" type="datetime1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7AB-D86A-9744-8625-8F484401DEEB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1A2A-17A8-8E4D-BF7C-4E59E6824F92}" type="datetime1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7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CCA8-18BF-F542-B102-F331A890315A}" type="datetime1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6284-6019-5444-85EF-905D55F9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Tamperproof Root Zone Management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Crocker</a:t>
            </a:r>
          </a:p>
          <a:p>
            <a:r>
              <a:rPr lang="en-US" dirty="0" smtClean="0"/>
              <a:t>9 October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4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57588" y="4342833"/>
            <a:ext cx="1004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Root Zone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6109" y="4903773"/>
            <a:ext cx="887854" cy="24622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.</a:t>
            </a:r>
            <a:r>
              <a:rPr lang="en-US" sz="1000" dirty="0" err="1" smtClean="0"/>
              <a:t>zz’s</a:t>
            </a:r>
            <a:r>
              <a:rPr lang="en-US" sz="1000" dirty="0" smtClean="0"/>
              <a:t> entries</a:t>
            </a:r>
            <a:endParaRPr lang="en-US" sz="1000" dirty="0"/>
          </a:p>
        </p:txBody>
      </p:sp>
      <p:cxnSp>
        <p:nvCxnSpPr>
          <p:cNvPr id="34" name="Curved Connector 33"/>
          <p:cNvCxnSpPr>
            <a:stCxn id="6" idx="2"/>
            <a:endCxn id="9" idx="0"/>
          </p:cNvCxnSpPr>
          <p:nvPr/>
        </p:nvCxnSpPr>
        <p:spPr>
          <a:xfrm rot="5400000">
            <a:off x="4217069" y="4427988"/>
            <a:ext cx="524137" cy="13940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898586" y="2914452"/>
            <a:ext cx="3303496" cy="1391302"/>
            <a:chOff x="2898586" y="1298110"/>
            <a:chExt cx="3303496" cy="1391302"/>
          </a:xfrm>
        </p:grpSpPr>
        <p:sp>
          <p:nvSpPr>
            <p:cNvPr id="6" name="Document 5"/>
            <p:cNvSpPr/>
            <p:nvPr/>
          </p:nvSpPr>
          <p:spPr>
            <a:xfrm>
              <a:off x="2898586" y="1628588"/>
              <a:ext cx="3300506" cy="1060824"/>
            </a:xfrm>
            <a:prstGeom prst="flowChartDocumen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98586" y="1867647"/>
              <a:ext cx="33005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901576" y="2169457"/>
              <a:ext cx="33005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80118" y="1628588"/>
              <a:ext cx="0" cy="1045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97916" y="1616637"/>
              <a:ext cx="0" cy="9084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901576" y="1867647"/>
              <a:ext cx="878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zz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80118" y="1867647"/>
              <a:ext cx="1317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&lt;key&gt;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18118" y="1298110"/>
              <a:ext cx="300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Authorized relationships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20944" y="4712165"/>
            <a:ext cx="4640716" cy="1437397"/>
            <a:chOff x="457200" y="3048003"/>
            <a:chExt cx="8268440" cy="3158566"/>
          </a:xfrm>
        </p:grpSpPr>
        <p:sp>
          <p:nvSpPr>
            <p:cNvPr id="7" name="Document 6"/>
            <p:cNvSpPr/>
            <p:nvPr/>
          </p:nvSpPr>
          <p:spPr>
            <a:xfrm>
              <a:off x="6995460" y="3055460"/>
              <a:ext cx="1730180" cy="2413000"/>
            </a:xfrm>
            <a:prstGeom prst="flowChart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7200" y="3048003"/>
              <a:ext cx="6601554" cy="3158566"/>
              <a:chOff x="457200" y="3048003"/>
              <a:chExt cx="6601554" cy="3158566"/>
            </a:xfrm>
          </p:grpSpPr>
          <p:sp>
            <p:nvSpPr>
              <p:cNvPr id="9" name="Frame 8"/>
              <p:cNvSpPr/>
              <p:nvPr/>
            </p:nvSpPr>
            <p:spPr>
              <a:xfrm>
                <a:off x="2793992" y="3152588"/>
                <a:ext cx="3481295" cy="1852706"/>
              </a:xfrm>
              <a:prstGeom prst="frame">
                <a:avLst>
                  <a:gd name="adj1" fmla="val 2822"/>
                </a:avLst>
              </a:prstGeom>
              <a:solidFill>
                <a:schemeClr val="tx1"/>
              </a:solidFill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Tamperproof Root Zone Management System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Preparation 15"/>
              <p:cNvSpPr/>
              <p:nvPr/>
            </p:nvSpPr>
            <p:spPr>
              <a:xfrm>
                <a:off x="457200" y="3048003"/>
                <a:ext cx="1425388" cy="747059"/>
              </a:xfrm>
              <a:prstGeom prst="flowChartPreparation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.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zz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TLD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Curved Connector 17"/>
              <p:cNvCxnSpPr>
                <a:stCxn id="16" idx="3"/>
                <a:endCxn id="9" idx="1"/>
              </p:cNvCxnSpPr>
              <p:nvPr/>
            </p:nvCxnSpPr>
            <p:spPr>
              <a:xfrm>
                <a:off x="1882588" y="3421533"/>
                <a:ext cx="911404" cy="657408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>
                <a:stCxn id="9" idx="3"/>
                <a:endCxn id="14" idx="1"/>
              </p:cNvCxnSpPr>
              <p:nvPr/>
            </p:nvCxnSpPr>
            <p:spPr>
              <a:xfrm flipV="1">
                <a:off x="6275287" y="3759088"/>
                <a:ext cx="783467" cy="319852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2166461" y="5623853"/>
                <a:ext cx="1255059" cy="582716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rgbClr val="000000"/>
                    </a:solidFill>
                  </a:rPr>
                  <a:t>ICANN</a:t>
                </a:r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305595" y="5623852"/>
                <a:ext cx="1428410" cy="582716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err="1" smtClean="0">
                    <a:solidFill>
                      <a:srgbClr val="000000"/>
                    </a:solidFill>
                  </a:rPr>
                  <a:t>Verisign</a:t>
                </a:r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0" name="Curved Connector 39"/>
              <p:cNvCxnSpPr>
                <a:stCxn id="36" idx="0"/>
                <a:endCxn id="9" idx="2"/>
              </p:cNvCxnSpPr>
              <p:nvPr/>
            </p:nvCxnSpPr>
            <p:spPr>
              <a:xfrm rot="5400000" flipH="1" flipV="1">
                <a:off x="3355037" y="4444249"/>
                <a:ext cx="618558" cy="1740648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>
                <a:stCxn id="38" idx="0"/>
                <a:endCxn id="9" idx="2"/>
              </p:cNvCxnSpPr>
              <p:nvPr/>
            </p:nvCxnSpPr>
            <p:spPr>
              <a:xfrm rot="16200000" flipV="1">
                <a:off x="4967941" y="4571993"/>
                <a:ext cx="618558" cy="1485160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Oval 22"/>
          <p:cNvSpPr/>
          <p:nvPr/>
        </p:nvSpPr>
        <p:spPr>
          <a:xfrm>
            <a:off x="1740657" y="1793870"/>
            <a:ext cx="5666016" cy="95021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Oversight Body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Hexagon 26"/>
          <p:cNvSpPr/>
          <p:nvPr/>
        </p:nvSpPr>
        <p:spPr>
          <a:xfrm>
            <a:off x="230902" y="3060282"/>
            <a:ext cx="1438707" cy="737085"/>
          </a:xfrm>
          <a:prstGeom prst="hexagon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Change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Requests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3" name="Elbow Connector 32"/>
          <p:cNvCxnSpPr>
            <a:stCxn id="27" idx="0"/>
          </p:cNvCxnSpPr>
          <p:nvPr/>
        </p:nvCxnSpPr>
        <p:spPr>
          <a:xfrm flipV="1">
            <a:off x="1669609" y="2584238"/>
            <a:ext cx="683830" cy="84458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5400000">
            <a:off x="6120575" y="2550303"/>
            <a:ext cx="1198870" cy="1035853"/>
          </a:xfrm>
          <a:prstGeom prst="curvedConnector3">
            <a:avLst>
              <a:gd name="adj1" fmla="val 9740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43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Oversight Body &amp;</a:t>
            </a:r>
            <a:br>
              <a:rPr lang="en-US" dirty="0" smtClean="0"/>
            </a:br>
            <a:r>
              <a:rPr lang="en-US" dirty="0" smtClean="0"/>
              <a:t>Authorized 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Oversight Body composed of representatives from the world – similar to root key TCRs</a:t>
            </a:r>
          </a:p>
          <a:p>
            <a:r>
              <a:rPr lang="en-US" dirty="0" smtClean="0"/>
              <a:t>Authorized Relationships visible everywhere</a:t>
            </a:r>
          </a:p>
          <a:p>
            <a:r>
              <a:rPr lang="en-US" dirty="0" smtClean="0"/>
              <a:t>Process for change should be slow and deliberate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Flesh out conceptual design</a:t>
            </a:r>
          </a:p>
          <a:p>
            <a:pPr lvl="1"/>
            <a:r>
              <a:rPr lang="en-US" dirty="0" smtClean="0"/>
              <a:t>Include key management</a:t>
            </a:r>
          </a:p>
          <a:p>
            <a:pPr lvl="1"/>
            <a:r>
              <a:rPr lang="en-US" dirty="0" smtClean="0"/>
              <a:t>Two tracks, single </a:t>
            </a:r>
            <a:r>
              <a:rPr lang="en-US" dirty="0" err="1" smtClean="0"/>
              <a:t>vs</a:t>
            </a:r>
            <a:r>
              <a:rPr lang="en-US" dirty="0" smtClean="0"/>
              <a:t> split organization</a:t>
            </a:r>
          </a:p>
          <a:p>
            <a:pPr lvl="1"/>
            <a:r>
              <a:rPr lang="en-US" dirty="0" smtClean="0"/>
              <a:t>Choices in protocols for update requests</a:t>
            </a:r>
          </a:p>
          <a:p>
            <a:r>
              <a:rPr lang="en-US" dirty="0" smtClean="0"/>
              <a:t>Concept paper for circulation</a:t>
            </a:r>
          </a:p>
          <a:p>
            <a:r>
              <a:rPr lang="en-US" dirty="0" smtClean="0"/>
              <a:t>Operational practices document</a:t>
            </a:r>
          </a:p>
          <a:p>
            <a:r>
              <a:rPr lang="en-US" dirty="0" smtClean="0"/>
              <a:t>Decide whether to proceed with any or all of the three parallel paths.</a:t>
            </a:r>
          </a:p>
          <a:p>
            <a:r>
              <a:rPr lang="en-US" dirty="0" smtClean="0"/>
              <a:t>Breadboard design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hree Parallel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between TLD operators and IANA</a:t>
            </a:r>
          </a:p>
          <a:p>
            <a:r>
              <a:rPr lang="en-US" dirty="0" smtClean="0"/>
              <a:t>Protocol within Root Zone Maintainers</a:t>
            </a:r>
          </a:p>
          <a:p>
            <a:r>
              <a:rPr lang="en-US" dirty="0" smtClean="0"/>
              <a:t>Procedures for the initial assignment, reassignment, etc. using community oversight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8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governments worry their </a:t>
            </a:r>
            <a:r>
              <a:rPr lang="en-US" dirty="0" err="1" smtClean="0"/>
              <a:t>ccTLD</a:t>
            </a:r>
            <a:r>
              <a:rPr lang="en-US" dirty="0" smtClean="0"/>
              <a:t> entry might be removed from the root zone abruptly and without their cooperation.</a:t>
            </a:r>
          </a:p>
          <a:p>
            <a:pPr lvl="1"/>
            <a:r>
              <a:rPr lang="en-US" dirty="0" smtClean="0"/>
              <a:t>Yes, they know it’s unlikely, and, yes, they know it would not cause immediate disruption, and, yes, they know it would cause the U.S. irreparable political harm.  They worry nonetheless.</a:t>
            </a:r>
          </a:p>
          <a:p>
            <a:r>
              <a:rPr lang="en-US" dirty="0" smtClean="0"/>
              <a:t>Is it possible to design and field a system that precludes this possibility?  </a:t>
            </a:r>
            <a:r>
              <a:rPr lang="en-US" b="1" dirty="0" smtClean="0">
                <a:solidFill>
                  <a:srgbClr val="FF0000"/>
                </a:solidFill>
              </a:rPr>
              <a:t>Yes.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1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Sealed system that cannot be tampered with.</a:t>
            </a:r>
          </a:p>
          <a:p>
            <a:pPr lvl="1"/>
            <a:r>
              <a:rPr lang="en-US" dirty="0" smtClean="0"/>
              <a:t>Easiest if the RZM process is in one place, but feasible even if the functions are split across ICANN and </a:t>
            </a:r>
            <a:r>
              <a:rPr lang="en-US" dirty="0" err="1" smtClean="0"/>
              <a:t>Verisign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Root zone is divided into portions associated with each TLD.</a:t>
            </a:r>
          </a:p>
          <a:p>
            <a:pPr marL="914400" lvl="1" indent="-514350"/>
            <a:r>
              <a:rPr lang="en-US" dirty="0" smtClean="0"/>
              <a:t>SOA, Root Servers and Glue records require additional discussion.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7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No change to a TLD’s portion of the root without TLD operator’s concurrence.</a:t>
            </a:r>
          </a:p>
          <a:p>
            <a:pPr marL="914400" lvl="1" indent="-514350"/>
            <a:r>
              <a:rPr lang="en-US" dirty="0" smtClean="0"/>
              <a:t>This does not address other potential complaints from </a:t>
            </a:r>
            <a:r>
              <a:rPr lang="en-US" dirty="0" err="1" smtClean="0"/>
              <a:t>ccTLD</a:t>
            </a:r>
            <a:r>
              <a:rPr lang="en-US" dirty="0" smtClean="0"/>
              <a:t> operators and their governments, </a:t>
            </a:r>
            <a:r>
              <a:rPr lang="en-US" dirty="0" err="1" smtClean="0"/>
              <a:t>e.g</a:t>
            </a:r>
            <a:r>
              <a:rPr lang="en-US" dirty="0" smtClean="0"/>
              <a:t>:</a:t>
            </a:r>
          </a:p>
          <a:p>
            <a:pPr marL="1314450" lvl="2" indent="-514350"/>
            <a:r>
              <a:rPr lang="en-US" dirty="0" smtClean="0"/>
              <a:t>The TLD operator’s wishes should be sufficient.</a:t>
            </a:r>
          </a:p>
          <a:p>
            <a:pPr marL="1314450" lvl="2" indent="-514350"/>
            <a:r>
              <a:rPr lang="en-US" dirty="0" smtClean="0"/>
              <a:t>The TLD operator’s request should be fulfilled immediately.</a:t>
            </a:r>
          </a:p>
          <a:p>
            <a:pPr marL="914400" lvl="1" indent="-514350"/>
            <a:r>
              <a:rPr lang="en-US" dirty="0" smtClean="0"/>
              <a:t>However, the creation of this system may cause attention to these other complaints.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9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 separate mechanism is needed to associate a TLD operator with its portion of the root zone.</a:t>
            </a:r>
          </a:p>
          <a:p>
            <a:pPr marL="914400" lvl="1" indent="-514350"/>
            <a:r>
              <a:rPr lang="en-US" dirty="0" smtClean="0"/>
              <a:t>Cannot be done with purely mechanical controls.</a:t>
            </a:r>
          </a:p>
          <a:p>
            <a:pPr marL="914400" lvl="1" indent="-514350"/>
            <a:r>
              <a:rPr lang="en-US" dirty="0" smtClean="0"/>
              <a:t>Multi-party political control needed.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Not all TLD operators will be ready to fit into tamperproof system right away.  A transition or hybrid mechanism is required.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8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2175" y="3860320"/>
            <a:ext cx="1979040" cy="213637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Root Zone Maintainer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13" idx="2"/>
            <a:endCxn id="15" idx="0"/>
          </p:cNvCxnSpPr>
          <p:nvPr/>
        </p:nvCxnSpPr>
        <p:spPr>
          <a:xfrm rot="16200000" flipH="1">
            <a:off x="3442899" y="3410076"/>
            <a:ext cx="1237591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Root Zone Update Process</a:t>
            </a:r>
            <a:br>
              <a:rPr lang="en-US" dirty="0" smtClean="0"/>
            </a:br>
            <a:r>
              <a:rPr lang="en-US" sz="2700" dirty="0">
                <a:solidFill>
                  <a:srgbClr val="FF0000"/>
                </a:solidFill>
              </a:rPr>
              <a:t>(Simplified: Key Generation and Signing Not Included)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8248" y="2017127"/>
            <a:ext cx="1979040" cy="1117524"/>
            <a:chOff x="1642167" y="2138912"/>
            <a:chExt cx="1979040" cy="1117524"/>
          </a:xfrm>
        </p:grpSpPr>
        <p:sp>
          <p:nvSpPr>
            <p:cNvPr id="8" name="Rectangle 7"/>
            <p:cNvSpPr/>
            <p:nvPr/>
          </p:nvSpPr>
          <p:spPr>
            <a:xfrm>
              <a:off x="1642167" y="2138912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TLD Operator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41809" y="2263872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Change Request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72174" y="2017127"/>
            <a:ext cx="1979040" cy="1117524"/>
            <a:chOff x="4236684" y="2147793"/>
            <a:chExt cx="1979040" cy="1117524"/>
          </a:xfrm>
        </p:grpSpPr>
        <p:sp>
          <p:nvSpPr>
            <p:cNvPr id="12" name="Rectangle 11"/>
            <p:cNvSpPr/>
            <p:nvPr/>
          </p:nvSpPr>
          <p:spPr>
            <a:xfrm>
              <a:off x="4236684" y="2147793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IANA Function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6326" y="2263872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Request Processing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71817" y="4028873"/>
            <a:ext cx="1579756" cy="6580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Edit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1817" y="4961512"/>
            <a:ext cx="1579756" cy="6580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Generate Zone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1" idx="3"/>
            <a:endCxn id="13" idx="1"/>
          </p:cNvCxnSpPr>
          <p:nvPr/>
        </p:nvCxnSpPr>
        <p:spPr>
          <a:xfrm flipV="1">
            <a:off x="2307646" y="2462244"/>
            <a:ext cx="964170" cy="88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61695" y="4731354"/>
            <a:ext cx="0" cy="230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634727" y="2912626"/>
            <a:ext cx="2838525" cy="1698290"/>
            <a:chOff x="5563680" y="3869642"/>
            <a:chExt cx="2838525" cy="1698290"/>
          </a:xfrm>
        </p:grpSpPr>
        <p:sp>
          <p:nvSpPr>
            <p:cNvPr id="17" name="Rectangle 16"/>
            <p:cNvSpPr/>
            <p:nvPr/>
          </p:nvSpPr>
          <p:spPr>
            <a:xfrm>
              <a:off x="5563680" y="4140640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Root Zone Distributor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63322" y="4256719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Distribute Zone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65866" y="3869642"/>
              <a:ext cx="536339" cy="5419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65865" y="5025936"/>
              <a:ext cx="536339" cy="5419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</a:t>
              </a:r>
            </a:p>
          </p:txBody>
        </p:sp>
        <p:cxnSp>
          <p:nvCxnSpPr>
            <p:cNvPr id="38" name="Straight Arrow Connector 37"/>
            <p:cNvCxnSpPr>
              <a:stCxn id="18" idx="3"/>
              <a:endCxn id="19" idx="1"/>
            </p:cNvCxnSpPr>
            <p:nvPr/>
          </p:nvCxnSpPr>
          <p:spPr>
            <a:xfrm flipV="1">
              <a:off x="7343078" y="4140640"/>
              <a:ext cx="522788" cy="445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3"/>
              <a:endCxn id="20" idx="1"/>
            </p:cNvCxnSpPr>
            <p:nvPr/>
          </p:nvCxnSpPr>
          <p:spPr>
            <a:xfrm>
              <a:off x="7343078" y="4585757"/>
              <a:ext cx="522787" cy="711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9" idx="2"/>
              <a:endCxn id="20" idx="0"/>
            </p:cNvCxnSpPr>
            <p:nvPr/>
          </p:nvCxnSpPr>
          <p:spPr>
            <a:xfrm flipH="1">
              <a:off x="8134035" y="4411638"/>
              <a:ext cx="1" cy="61429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Elbow Connector 43"/>
          <p:cNvCxnSpPr>
            <a:stCxn id="16" idx="3"/>
            <a:endCxn id="18" idx="1"/>
          </p:cNvCxnSpPr>
          <p:nvPr/>
        </p:nvCxnSpPr>
        <p:spPr>
          <a:xfrm flipV="1">
            <a:off x="4851573" y="3628741"/>
            <a:ext cx="982796" cy="16618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56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2175" y="3860320"/>
            <a:ext cx="1979040" cy="213637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Root Zone Maintainer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13" idx="2"/>
            <a:endCxn id="15" idx="0"/>
          </p:cNvCxnSpPr>
          <p:nvPr/>
        </p:nvCxnSpPr>
        <p:spPr>
          <a:xfrm rot="16200000" flipH="1">
            <a:off x="3442899" y="3410076"/>
            <a:ext cx="1237591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Future(?) Root Zone Update Process</a:t>
            </a:r>
            <a:br>
              <a:rPr lang="en-US" dirty="0" smtClean="0"/>
            </a:br>
            <a:r>
              <a:rPr lang="en-US" sz="2700" dirty="0">
                <a:solidFill>
                  <a:srgbClr val="FF0000"/>
                </a:solidFill>
              </a:rPr>
              <a:t>(Simplified: Key Generation and Signing Not Included)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8248" y="2017127"/>
            <a:ext cx="1979040" cy="1117524"/>
            <a:chOff x="1642167" y="2138912"/>
            <a:chExt cx="1979040" cy="1117524"/>
          </a:xfrm>
        </p:grpSpPr>
        <p:sp>
          <p:nvSpPr>
            <p:cNvPr id="8" name="Rectangle 7"/>
            <p:cNvSpPr/>
            <p:nvPr/>
          </p:nvSpPr>
          <p:spPr>
            <a:xfrm>
              <a:off x="1642167" y="2138912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TLD Operator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41809" y="2263872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Change Request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72174" y="2017127"/>
            <a:ext cx="1979040" cy="1117524"/>
            <a:chOff x="4236684" y="2147793"/>
            <a:chExt cx="1979040" cy="1117524"/>
          </a:xfrm>
        </p:grpSpPr>
        <p:sp>
          <p:nvSpPr>
            <p:cNvPr id="12" name="Rectangle 11"/>
            <p:cNvSpPr/>
            <p:nvPr/>
          </p:nvSpPr>
          <p:spPr>
            <a:xfrm>
              <a:off x="4236684" y="2147793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IANA Function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6326" y="2263872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Request Processing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71817" y="4028873"/>
            <a:ext cx="1579756" cy="6580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Edit Database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1817" y="4961512"/>
            <a:ext cx="1579756" cy="6580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Generate Zone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1" idx="3"/>
            <a:endCxn id="13" idx="1"/>
          </p:cNvCxnSpPr>
          <p:nvPr/>
        </p:nvCxnSpPr>
        <p:spPr>
          <a:xfrm flipV="1">
            <a:off x="2307646" y="2462244"/>
            <a:ext cx="964170" cy="88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61695" y="4731354"/>
            <a:ext cx="0" cy="230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634727" y="2912626"/>
            <a:ext cx="2838525" cy="1698290"/>
            <a:chOff x="5563680" y="3869642"/>
            <a:chExt cx="2838525" cy="1698290"/>
          </a:xfrm>
        </p:grpSpPr>
        <p:sp>
          <p:nvSpPr>
            <p:cNvPr id="17" name="Rectangle 16"/>
            <p:cNvSpPr/>
            <p:nvPr/>
          </p:nvSpPr>
          <p:spPr>
            <a:xfrm>
              <a:off x="5563680" y="4140640"/>
              <a:ext cx="1979040" cy="1117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Root Zone Distributor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63322" y="4256719"/>
              <a:ext cx="1579756" cy="6580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400" smtClean="0">
                  <a:solidFill>
                    <a:schemeClr val="tx1"/>
                  </a:solidFill>
                </a:rPr>
                <a:t>Distribute Zone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65866" y="3869642"/>
              <a:ext cx="536339" cy="5419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65865" y="5025936"/>
              <a:ext cx="536339" cy="54199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</a:t>
              </a:r>
            </a:p>
          </p:txBody>
        </p:sp>
        <p:cxnSp>
          <p:nvCxnSpPr>
            <p:cNvPr id="38" name="Straight Arrow Connector 37"/>
            <p:cNvCxnSpPr>
              <a:stCxn id="18" idx="3"/>
              <a:endCxn id="19" idx="1"/>
            </p:cNvCxnSpPr>
            <p:nvPr/>
          </p:nvCxnSpPr>
          <p:spPr>
            <a:xfrm flipV="1">
              <a:off x="7343078" y="4140640"/>
              <a:ext cx="522788" cy="4451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8" idx="3"/>
              <a:endCxn id="20" idx="1"/>
            </p:cNvCxnSpPr>
            <p:nvPr/>
          </p:nvCxnSpPr>
          <p:spPr>
            <a:xfrm>
              <a:off x="7343078" y="4585757"/>
              <a:ext cx="522787" cy="711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9" idx="2"/>
              <a:endCxn id="20" idx="0"/>
            </p:cNvCxnSpPr>
            <p:nvPr/>
          </p:nvCxnSpPr>
          <p:spPr>
            <a:xfrm flipH="1">
              <a:off x="8134035" y="4411638"/>
              <a:ext cx="1" cy="61429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Elbow Connector 43"/>
          <p:cNvCxnSpPr>
            <a:stCxn id="16" idx="3"/>
            <a:endCxn id="18" idx="1"/>
          </p:cNvCxnSpPr>
          <p:nvPr/>
        </p:nvCxnSpPr>
        <p:spPr>
          <a:xfrm flipV="1">
            <a:off x="4851573" y="3628741"/>
            <a:ext cx="982796" cy="16618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6019800" y="1651000"/>
            <a:ext cx="1875692" cy="635000"/>
          </a:xfrm>
          <a:prstGeom prst="wedgeRoundRectCallout">
            <a:avLst>
              <a:gd name="adj1" fmla="val -74231"/>
              <a:gd name="adj2" fmla="val 98583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Tamperproof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RZM System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690914" y="1429768"/>
            <a:ext cx="3081673" cy="5381609"/>
          </a:xfrm>
          <a:custGeom>
            <a:avLst/>
            <a:gdLst>
              <a:gd name="connsiteX0" fmla="*/ 257546 w 3081673"/>
              <a:gd name="connsiteY0" fmla="*/ 222013 h 5381609"/>
              <a:gd name="connsiteX1" fmla="*/ 257546 w 3081673"/>
              <a:gd name="connsiteY1" fmla="*/ 222013 h 5381609"/>
              <a:gd name="connsiteX2" fmla="*/ 186499 w 3081673"/>
              <a:gd name="connsiteY2" fmla="*/ 337460 h 5381609"/>
              <a:gd name="connsiteX3" fmla="*/ 177618 w 3081673"/>
              <a:gd name="connsiteY3" fmla="*/ 381863 h 5381609"/>
              <a:gd name="connsiteX4" fmla="*/ 150975 w 3081673"/>
              <a:gd name="connsiteY4" fmla="*/ 479549 h 5381609"/>
              <a:gd name="connsiteX5" fmla="*/ 124332 w 3081673"/>
              <a:gd name="connsiteY5" fmla="*/ 683801 h 5381609"/>
              <a:gd name="connsiteX6" fmla="*/ 115451 w 3081673"/>
              <a:gd name="connsiteY6" fmla="*/ 790368 h 5381609"/>
              <a:gd name="connsiteX7" fmla="*/ 97690 w 3081673"/>
              <a:gd name="connsiteY7" fmla="*/ 825890 h 5381609"/>
              <a:gd name="connsiteX8" fmla="*/ 88809 w 3081673"/>
              <a:gd name="connsiteY8" fmla="*/ 861412 h 5381609"/>
              <a:gd name="connsiteX9" fmla="*/ 71047 w 3081673"/>
              <a:gd name="connsiteY9" fmla="*/ 967979 h 5381609"/>
              <a:gd name="connsiteX10" fmla="*/ 44404 w 3081673"/>
              <a:gd name="connsiteY10" fmla="*/ 1110068 h 5381609"/>
              <a:gd name="connsiteX11" fmla="*/ 26642 w 3081673"/>
              <a:gd name="connsiteY11" fmla="*/ 1269917 h 5381609"/>
              <a:gd name="connsiteX12" fmla="*/ 0 w 3081673"/>
              <a:gd name="connsiteY12" fmla="*/ 1447528 h 5381609"/>
              <a:gd name="connsiteX13" fmla="*/ 17761 w 3081673"/>
              <a:gd name="connsiteY13" fmla="*/ 1944839 h 5381609"/>
              <a:gd name="connsiteX14" fmla="*/ 35523 w 3081673"/>
              <a:gd name="connsiteY14" fmla="*/ 2140211 h 5381609"/>
              <a:gd name="connsiteX15" fmla="*/ 53285 w 3081673"/>
              <a:gd name="connsiteY15" fmla="*/ 2673043 h 5381609"/>
              <a:gd name="connsiteX16" fmla="*/ 44404 w 3081673"/>
              <a:gd name="connsiteY16" fmla="*/ 3010504 h 5381609"/>
              <a:gd name="connsiteX17" fmla="*/ 26642 w 3081673"/>
              <a:gd name="connsiteY17" fmla="*/ 3569978 h 5381609"/>
              <a:gd name="connsiteX18" fmla="*/ 17761 w 3081673"/>
              <a:gd name="connsiteY18" fmla="*/ 4262661 h 5381609"/>
              <a:gd name="connsiteX19" fmla="*/ 8881 w 3081673"/>
              <a:gd name="connsiteY19" fmla="*/ 4307063 h 5381609"/>
              <a:gd name="connsiteX20" fmla="*/ 0 w 3081673"/>
              <a:gd name="connsiteY20" fmla="*/ 4395869 h 5381609"/>
              <a:gd name="connsiteX21" fmla="*/ 8881 w 3081673"/>
              <a:gd name="connsiteY21" fmla="*/ 4884299 h 5381609"/>
              <a:gd name="connsiteX22" fmla="*/ 26642 w 3081673"/>
              <a:gd name="connsiteY22" fmla="*/ 4937582 h 5381609"/>
              <a:gd name="connsiteX23" fmla="*/ 79928 w 3081673"/>
              <a:gd name="connsiteY23" fmla="*/ 5035268 h 5381609"/>
              <a:gd name="connsiteX24" fmla="*/ 124332 w 3081673"/>
              <a:gd name="connsiteY24" fmla="*/ 5088551 h 5381609"/>
              <a:gd name="connsiteX25" fmla="*/ 150975 w 3081673"/>
              <a:gd name="connsiteY25" fmla="*/ 5141834 h 5381609"/>
              <a:gd name="connsiteX26" fmla="*/ 204260 w 3081673"/>
              <a:gd name="connsiteY26" fmla="*/ 5186237 h 5381609"/>
              <a:gd name="connsiteX27" fmla="*/ 257546 w 3081673"/>
              <a:gd name="connsiteY27" fmla="*/ 5239520 h 5381609"/>
              <a:gd name="connsiteX28" fmla="*/ 381879 w 3081673"/>
              <a:gd name="connsiteY28" fmla="*/ 5319445 h 5381609"/>
              <a:gd name="connsiteX29" fmla="*/ 452926 w 3081673"/>
              <a:gd name="connsiteY29" fmla="*/ 5354968 h 5381609"/>
              <a:gd name="connsiteX30" fmla="*/ 515092 w 3081673"/>
              <a:gd name="connsiteY30" fmla="*/ 5363848 h 5381609"/>
              <a:gd name="connsiteX31" fmla="*/ 586139 w 3081673"/>
              <a:gd name="connsiteY31" fmla="*/ 5381609 h 5381609"/>
              <a:gd name="connsiteX32" fmla="*/ 1207803 w 3081673"/>
              <a:gd name="connsiteY32" fmla="*/ 5292804 h 5381609"/>
              <a:gd name="connsiteX33" fmla="*/ 1349897 w 3081673"/>
              <a:gd name="connsiteY33" fmla="*/ 5275043 h 5381609"/>
              <a:gd name="connsiteX34" fmla="*/ 1474230 w 3081673"/>
              <a:gd name="connsiteY34" fmla="*/ 5257282 h 5381609"/>
              <a:gd name="connsiteX35" fmla="*/ 1616324 w 3081673"/>
              <a:gd name="connsiteY35" fmla="*/ 5212879 h 5381609"/>
              <a:gd name="connsiteX36" fmla="*/ 1864989 w 3081673"/>
              <a:gd name="connsiteY36" fmla="*/ 5115193 h 5381609"/>
              <a:gd name="connsiteX37" fmla="*/ 1953798 w 3081673"/>
              <a:gd name="connsiteY37" fmla="*/ 5097432 h 5381609"/>
              <a:gd name="connsiteX38" fmla="*/ 1980441 w 3081673"/>
              <a:gd name="connsiteY38" fmla="*/ 5079671 h 5381609"/>
              <a:gd name="connsiteX39" fmla="*/ 2211345 w 3081673"/>
              <a:gd name="connsiteY39" fmla="*/ 5053029 h 5381609"/>
              <a:gd name="connsiteX40" fmla="*/ 2477772 w 3081673"/>
              <a:gd name="connsiteY40" fmla="*/ 4973104 h 5381609"/>
              <a:gd name="connsiteX41" fmla="*/ 2566581 w 3081673"/>
              <a:gd name="connsiteY41" fmla="*/ 4937582 h 5381609"/>
              <a:gd name="connsiteX42" fmla="*/ 2628747 w 3081673"/>
              <a:gd name="connsiteY42" fmla="*/ 4875418 h 5381609"/>
              <a:gd name="connsiteX43" fmla="*/ 2797484 w 3081673"/>
              <a:gd name="connsiteY43" fmla="*/ 4786613 h 5381609"/>
              <a:gd name="connsiteX44" fmla="*/ 2850770 w 3081673"/>
              <a:gd name="connsiteY44" fmla="*/ 4759971 h 5381609"/>
              <a:gd name="connsiteX45" fmla="*/ 2957340 w 3081673"/>
              <a:gd name="connsiteY45" fmla="*/ 4697807 h 5381609"/>
              <a:gd name="connsiteX46" fmla="*/ 2975102 w 3081673"/>
              <a:gd name="connsiteY46" fmla="*/ 4671166 h 5381609"/>
              <a:gd name="connsiteX47" fmla="*/ 2983983 w 3081673"/>
              <a:gd name="connsiteY47" fmla="*/ 4644524 h 5381609"/>
              <a:gd name="connsiteX48" fmla="*/ 3001745 w 3081673"/>
              <a:gd name="connsiteY48" fmla="*/ 4617882 h 5381609"/>
              <a:gd name="connsiteX49" fmla="*/ 3010626 w 3081673"/>
              <a:gd name="connsiteY49" fmla="*/ 4529077 h 5381609"/>
              <a:gd name="connsiteX50" fmla="*/ 3028388 w 3081673"/>
              <a:gd name="connsiteY50" fmla="*/ 4422510 h 5381609"/>
              <a:gd name="connsiteX51" fmla="*/ 3046149 w 3081673"/>
              <a:gd name="connsiteY51" fmla="*/ 4386988 h 5381609"/>
              <a:gd name="connsiteX52" fmla="*/ 3055030 w 3081673"/>
              <a:gd name="connsiteY52" fmla="*/ 4342586 h 5381609"/>
              <a:gd name="connsiteX53" fmla="*/ 3063911 w 3081673"/>
              <a:gd name="connsiteY53" fmla="*/ 4307063 h 5381609"/>
              <a:gd name="connsiteX54" fmla="*/ 3072792 w 3081673"/>
              <a:gd name="connsiteY54" fmla="*/ 4253780 h 5381609"/>
              <a:gd name="connsiteX55" fmla="*/ 3081673 w 3081673"/>
              <a:gd name="connsiteY55" fmla="*/ 4209377 h 5381609"/>
              <a:gd name="connsiteX56" fmla="*/ 3072792 w 3081673"/>
              <a:gd name="connsiteY56" fmla="*/ 4111691 h 5381609"/>
              <a:gd name="connsiteX57" fmla="*/ 3055030 w 3081673"/>
              <a:gd name="connsiteY57" fmla="*/ 4076169 h 5381609"/>
              <a:gd name="connsiteX58" fmla="*/ 3028388 w 3081673"/>
              <a:gd name="connsiteY58" fmla="*/ 4005125 h 5381609"/>
              <a:gd name="connsiteX59" fmla="*/ 3001745 w 3081673"/>
              <a:gd name="connsiteY59" fmla="*/ 3925200 h 5381609"/>
              <a:gd name="connsiteX60" fmla="*/ 2992864 w 3081673"/>
              <a:gd name="connsiteY60" fmla="*/ 3898558 h 5381609"/>
              <a:gd name="connsiteX61" fmla="*/ 2983983 w 3081673"/>
              <a:gd name="connsiteY61" fmla="*/ 3827514 h 5381609"/>
              <a:gd name="connsiteX62" fmla="*/ 2966221 w 3081673"/>
              <a:gd name="connsiteY62" fmla="*/ 3765350 h 5381609"/>
              <a:gd name="connsiteX63" fmla="*/ 2939579 w 3081673"/>
              <a:gd name="connsiteY63" fmla="*/ 3658784 h 5381609"/>
              <a:gd name="connsiteX64" fmla="*/ 2930698 w 3081673"/>
              <a:gd name="connsiteY64" fmla="*/ 3623261 h 5381609"/>
              <a:gd name="connsiteX65" fmla="*/ 2921817 w 3081673"/>
              <a:gd name="connsiteY65" fmla="*/ 3552217 h 5381609"/>
              <a:gd name="connsiteX66" fmla="*/ 2904055 w 3081673"/>
              <a:gd name="connsiteY66" fmla="*/ 3507814 h 5381609"/>
              <a:gd name="connsiteX67" fmla="*/ 2886293 w 3081673"/>
              <a:gd name="connsiteY67" fmla="*/ 3445651 h 5381609"/>
              <a:gd name="connsiteX68" fmla="*/ 2868531 w 3081673"/>
              <a:gd name="connsiteY68" fmla="*/ 3374606 h 5381609"/>
              <a:gd name="connsiteX69" fmla="*/ 2859651 w 3081673"/>
              <a:gd name="connsiteY69" fmla="*/ 3276920 h 5381609"/>
              <a:gd name="connsiteX70" fmla="*/ 2850770 w 3081673"/>
              <a:gd name="connsiteY70" fmla="*/ 3214756 h 5381609"/>
              <a:gd name="connsiteX71" fmla="*/ 2824127 w 3081673"/>
              <a:gd name="connsiteY71" fmla="*/ 2841774 h 5381609"/>
              <a:gd name="connsiteX72" fmla="*/ 2797484 w 3081673"/>
              <a:gd name="connsiteY72" fmla="*/ 2770729 h 5381609"/>
              <a:gd name="connsiteX73" fmla="*/ 2788603 w 3081673"/>
              <a:gd name="connsiteY73" fmla="*/ 2690804 h 5381609"/>
              <a:gd name="connsiteX74" fmla="*/ 2744199 w 3081673"/>
              <a:gd name="connsiteY74" fmla="*/ 2468791 h 5381609"/>
              <a:gd name="connsiteX75" fmla="*/ 2744199 w 3081673"/>
              <a:gd name="connsiteY75" fmla="*/ 1847153 h 5381609"/>
              <a:gd name="connsiteX76" fmla="*/ 2753080 w 3081673"/>
              <a:gd name="connsiteY76" fmla="*/ 1802750 h 5381609"/>
              <a:gd name="connsiteX77" fmla="*/ 2779722 w 3081673"/>
              <a:gd name="connsiteY77" fmla="*/ 1731706 h 5381609"/>
              <a:gd name="connsiteX78" fmla="*/ 2797484 w 3081673"/>
              <a:gd name="connsiteY78" fmla="*/ 1678422 h 5381609"/>
              <a:gd name="connsiteX79" fmla="*/ 2815246 w 3081673"/>
              <a:gd name="connsiteY79" fmla="*/ 1634020 h 5381609"/>
              <a:gd name="connsiteX80" fmla="*/ 2824127 w 3081673"/>
              <a:gd name="connsiteY80" fmla="*/ 1598497 h 5381609"/>
              <a:gd name="connsiteX81" fmla="*/ 2841889 w 3081673"/>
              <a:gd name="connsiteY81" fmla="*/ 1545214 h 5381609"/>
              <a:gd name="connsiteX82" fmla="*/ 2850770 w 3081673"/>
              <a:gd name="connsiteY82" fmla="*/ 1491931 h 5381609"/>
              <a:gd name="connsiteX83" fmla="*/ 2868531 w 3081673"/>
              <a:gd name="connsiteY83" fmla="*/ 1358723 h 5381609"/>
              <a:gd name="connsiteX84" fmla="*/ 2850770 w 3081673"/>
              <a:gd name="connsiteY84" fmla="*/ 1012382 h 5381609"/>
              <a:gd name="connsiteX85" fmla="*/ 2841889 w 3081673"/>
              <a:gd name="connsiteY85" fmla="*/ 932457 h 5381609"/>
              <a:gd name="connsiteX86" fmla="*/ 2824127 w 3081673"/>
              <a:gd name="connsiteY86" fmla="*/ 861412 h 5381609"/>
              <a:gd name="connsiteX87" fmla="*/ 2806365 w 3081673"/>
              <a:gd name="connsiteY87" fmla="*/ 781487 h 5381609"/>
              <a:gd name="connsiteX88" fmla="*/ 2797484 w 3081673"/>
              <a:gd name="connsiteY88" fmla="*/ 728204 h 5381609"/>
              <a:gd name="connsiteX89" fmla="*/ 2770841 w 3081673"/>
              <a:gd name="connsiteY89" fmla="*/ 603877 h 5381609"/>
              <a:gd name="connsiteX90" fmla="*/ 2753080 w 3081673"/>
              <a:gd name="connsiteY90" fmla="*/ 417385 h 5381609"/>
              <a:gd name="connsiteX91" fmla="*/ 2744199 w 3081673"/>
              <a:gd name="connsiteY91" fmla="*/ 372982 h 5381609"/>
              <a:gd name="connsiteX92" fmla="*/ 2726437 w 3081673"/>
              <a:gd name="connsiteY92" fmla="*/ 346341 h 5381609"/>
              <a:gd name="connsiteX93" fmla="*/ 2682032 w 3081673"/>
              <a:gd name="connsiteY93" fmla="*/ 275296 h 5381609"/>
              <a:gd name="connsiteX94" fmla="*/ 2646509 w 3081673"/>
              <a:gd name="connsiteY94" fmla="*/ 239774 h 5381609"/>
              <a:gd name="connsiteX95" fmla="*/ 2619866 w 3081673"/>
              <a:gd name="connsiteY95" fmla="*/ 204252 h 5381609"/>
              <a:gd name="connsiteX96" fmla="*/ 2504414 w 3081673"/>
              <a:gd name="connsiteY96" fmla="*/ 124327 h 5381609"/>
              <a:gd name="connsiteX97" fmla="*/ 2362320 w 3081673"/>
              <a:gd name="connsiteY97" fmla="*/ 62163 h 5381609"/>
              <a:gd name="connsiteX98" fmla="*/ 2175821 w 3081673"/>
              <a:gd name="connsiteY98" fmla="*/ 8880 h 5381609"/>
              <a:gd name="connsiteX99" fmla="*/ 2104774 w 3081673"/>
              <a:gd name="connsiteY99" fmla="*/ 0 h 5381609"/>
              <a:gd name="connsiteX100" fmla="*/ 1998203 w 3081673"/>
              <a:gd name="connsiteY100" fmla="*/ 17761 h 5381609"/>
              <a:gd name="connsiteX101" fmla="*/ 1873870 w 3081673"/>
              <a:gd name="connsiteY101" fmla="*/ 44402 h 5381609"/>
              <a:gd name="connsiteX102" fmla="*/ 1536396 w 3081673"/>
              <a:gd name="connsiteY102" fmla="*/ 62163 h 5381609"/>
              <a:gd name="connsiteX103" fmla="*/ 1394301 w 3081673"/>
              <a:gd name="connsiteY103" fmla="*/ 71044 h 5381609"/>
              <a:gd name="connsiteX104" fmla="*/ 737115 w 3081673"/>
              <a:gd name="connsiteY104" fmla="*/ 88805 h 5381609"/>
              <a:gd name="connsiteX105" fmla="*/ 657187 w 3081673"/>
              <a:gd name="connsiteY105" fmla="*/ 97686 h 5381609"/>
              <a:gd name="connsiteX106" fmla="*/ 595020 w 3081673"/>
              <a:gd name="connsiteY106" fmla="*/ 106566 h 5381609"/>
              <a:gd name="connsiteX107" fmla="*/ 497330 w 3081673"/>
              <a:gd name="connsiteY107" fmla="*/ 115447 h 5381609"/>
              <a:gd name="connsiteX108" fmla="*/ 461807 w 3081673"/>
              <a:gd name="connsiteY108" fmla="*/ 133208 h 5381609"/>
              <a:gd name="connsiteX109" fmla="*/ 399640 w 3081673"/>
              <a:gd name="connsiteY109" fmla="*/ 195372 h 5381609"/>
              <a:gd name="connsiteX110" fmla="*/ 257546 w 3081673"/>
              <a:gd name="connsiteY110" fmla="*/ 222013 h 538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081673" h="5381609">
                <a:moveTo>
                  <a:pt x="257546" y="222013"/>
                </a:moveTo>
                <a:lnTo>
                  <a:pt x="257546" y="222013"/>
                </a:lnTo>
                <a:cubicBezTo>
                  <a:pt x="233864" y="260495"/>
                  <a:pt x="195361" y="293152"/>
                  <a:pt x="186499" y="337460"/>
                </a:cubicBezTo>
                <a:cubicBezTo>
                  <a:pt x="183539" y="352261"/>
                  <a:pt x="181590" y="367301"/>
                  <a:pt x="177618" y="381863"/>
                </a:cubicBezTo>
                <a:cubicBezTo>
                  <a:pt x="143815" y="505802"/>
                  <a:pt x="172612" y="371368"/>
                  <a:pt x="150975" y="479549"/>
                </a:cubicBezTo>
                <a:cubicBezTo>
                  <a:pt x="125591" y="834906"/>
                  <a:pt x="160670" y="429446"/>
                  <a:pt x="124332" y="683801"/>
                </a:cubicBezTo>
                <a:cubicBezTo>
                  <a:pt x="119291" y="719088"/>
                  <a:pt x="122020" y="755333"/>
                  <a:pt x="115451" y="790368"/>
                </a:cubicBezTo>
                <a:cubicBezTo>
                  <a:pt x="113011" y="803380"/>
                  <a:pt x="102338" y="813495"/>
                  <a:pt x="97690" y="825890"/>
                </a:cubicBezTo>
                <a:cubicBezTo>
                  <a:pt x="93404" y="837318"/>
                  <a:pt x="91058" y="849416"/>
                  <a:pt x="88809" y="861412"/>
                </a:cubicBezTo>
                <a:cubicBezTo>
                  <a:pt x="82172" y="896807"/>
                  <a:pt x="77684" y="932584"/>
                  <a:pt x="71047" y="967979"/>
                </a:cubicBezTo>
                <a:cubicBezTo>
                  <a:pt x="62166" y="1015342"/>
                  <a:pt x="49726" y="1062174"/>
                  <a:pt x="44404" y="1110068"/>
                </a:cubicBezTo>
                <a:cubicBezTo>
                  <a:pt x="38483" y="1163351"/>
                  <a:pt x="31496" y="1216526"/>
                  <a:pt x="26642" y="1269917"/>
                </a:cubicBezTo>
                <a:cubicBezTo>
                  <a:pt x="12022" y="1430727"/>
                  <a:pt x="35964" y="1357617"/>
                  <a:pt x="0" y="1447528"/>
                </a:cubicBezTo>
                <a:cubicBezTo>
                  <a:pt x="5920" y="1613298"/>
                  <a:pt x="10556" y="1779120"/>
                  <a:pt x="17761" y="1944839"/>
                </a:cubicBezTo>
                <a:cubicBezTo>
                  <a:pt x="20886" y="2016705"/>
                  <a:pt x="27805" y="2070756"/>
                  <a:pt x="35523" y="2140211"/>
                </a:cubicBezTo>
                <a:cubicBezTo>
                  <a:pt x="38771" y="2227899"/>
                  <a:pt x="53285" y="2605224"/>
                  <a:pt x="53285" y="2673043"/>
                </a:cubicBezTo>
                <a:cubicBezTo>
                  <a:pt x="53285" y="2785569"/>
                  <a:pt x="47529" y="2898021"/>
                  <a:pt x="44404" y="3010504"/>
                </a:cubicBezTo>
                <a:cubicBezTo>
                  <a:pt x="36257" y="3303793"/>
                  <a:pt x="36213" y="3292435"/>
                  <a:pt x="26642" y="3569978"/>
                </a:cubicBezTo>
                <a:cubicBezTo>
                  <a:pt x="23682" y="3800872"/>
                  <a:pt x="23324" y="4031815"/>
                  <a:pt x="17761" y="4262661"/>
                </a:cubicBezTo>
                <a:cubicBezTo>
                  <a:pt x="17397" y="4277750"/>
                  <a:pt x="10876" y="4292102"/>
                  <a:pt x="8881" y="4307063"/>
                </a:cubicBezTo>
                <a:cubicBezTo>
                  <a:pt x="4949" y="4336552"/>
                  <a:pt x="2960" y="4366267"/>
                  <a:pt x="0" y="4395869"/>
                </a:cubicBezTo>
                <a:cubicBezTo>
                  <a:pt x="2960" y="4558679"/>
                  <a:pt x="882" y="4721659"/>
                  <a:pt x="8881" y="4884299"/>
                </a:cubicBezTo>
                <a:cubicBezTo>
                  <a:pt x="9801" y="4902998"/>
                  <a:pt x="20244" y="4919987"/>
                  <a:pt x="26642" y="4937582"/>
                </a:cubicBezTo>
                <a:cubicBezTo>
                  <a:pt x="43900" y="4985041"/>
                  <a:pt x="46852" y="4991168"/>
                  <a:pt x="79928" y="5035268"/>
                </a:cubicBezTo>
                <a:cubicBezTo>
                  <a:pt x="93800" y="5053764"/>
                  <a:pt x="111507" y="5069314"/>
                  <a:pt x="124332" y="5088551"/>
                </a:cubicBezTo>
                <a:cubicBezTo>
                  <a:pt x="135347" y="5105073"/>
                  <a:pt x="138400" y="5126465"/>
                  <a:pt x="150975" y="5141834"/>
                </a:cubicBezTo>
                <a:cubicBezTo>
                  <a:pt x="165616" y="5159728"/>
                  <a:pt x="187216" y="5170614"/>
                  <a:pt x="204260" y="5186237"/>
                </a:cubicBezTo>
                <a:cubicBezTo>
                  <a:pt x="222777" y="5203210"/>
                  <a:pt x="238371" y="5223295"/>
                  <a:pt x="257546" y="5239520"/>
                </a:cubicBezTo>
                <a:cubicBezTo>
                  <a:pt x="293795" y="5270191"/>
                  <a:pt x="340094" y="5297160"/>
                  <a:pt x="381879" y="5319445"/>
                </a:cubicBezTo>
                <a:cubicBezTo>
                  <a:pt x="405242" y="5331905"/>
                  <a:pt x="427807" y="5346595"/>
                  <a:pt x="452926" y="5354968"/>
                </a:cubicBezTo>
                <a:cubicBezTo>
                  <a:pt x="472784" y="5361587"/>
                  <a:pt x="494566" y="5359743"/>
                  <a:pt x="515092" y="5363848"/>
                </a:cubicBezTo>
                <a:cubicBezTo>
                  <a:pt x="539029" y="5368635"/>
                  <a:pt x="562457" y="5375689"/>
                  <a:pt x="586139" y="5381609"/>
                </a:cubicBezTo>
                <a:cubicBezTo>
                  <a:pt x="1323638" y="5314568"/>
                  <a:pt x="403931" y="5407645"/>
                  <a:pt x="1207803" y="5292804"/>
                </a:cubicBezTo>
                <a:cubicBezTo>
                  <a:pt x="1418774" y="5262665"/>
                  <a:pt x="1092585" y="5308603"/>
                  <a:pt x="1349897" y="5275043"/>
                </a:cubicBezTo>
                <a:cubicBezTo>
                  <a:pt x="1391410" y="5269629"/>
                  <a:pt x="1474230" y="5257282"/>
                  <a:pt x="1474230" y="5257282"/>
                </a:cubicBezTo>
                <a:cubicBezTo>
                  <a:pt x="1520595" y="5244035"/>
                  <a:pt x="1571729" y="5230398"/>
                  <a:pt x="1616324" y="5212879"/>
                </a:cubicBezTo>
                <a:cubicBezTo>
                  <a:pt x="1785231" y="5146525"/>
                  <a:pt x="1738997" y="5153958"/>
                  <a:pt x="1864989" y="5115193"/>
                </a:cubicBezTo>
                <a:cubicBezTo>
                  <a:pt x="1896309" y="5105557"/>
                  <a:pt x="1920447" y="5102990"/>
                  <a:pt x="1953798" y="5097432"/>
                </a:cubicBezTo>
                <a:cubicBezTo>
                  <a:pt x="1962679" y="5091512"/>
                  <a:pt x="1969923" y="5081484"/>
                  <a:pt x="1980441" y="5079671"/>
                </a:cubicBezTo>
                <a:cubicBezTo>
                  <a:pt x="2056793" y="5066507"/>
                  <a:pt x="2211345" y="5053029"/>
                  <a:pt x="2211345" y="5053029"/>
                </a:cubicBezTo>
                <a:cubicBezTo>
                  <a:pt x="2578041" y="4957373"/>
                  <a:pt x="2305874" y="5039216"/>
                  <a:pt x="2477772" y="4973104"/>
                </a:cubicBezTo>
                <a:cubicBezTo>
                  <a:pt x="2572884" y="4936524"/>
                  <a:pt x="2493616" y="4974062"/>
                  <a:pt x="2566581" y="4937582"/>
                </a:cubicBezTo>
                <a:cubicBezTo>
                  <a:pt x="2587303" y="4916861"/>
                  <a:pt x="2603618" y="4890494"/>
                  <a:pt x="2628747" y="4875418"/>
                </a:cubicBezTo>
                <a:cubicBezTo>
                  <a:pt x="2712885" y="4824939"/>
                  <a:pt x="2657714" y="4856496"/>
                  <a:pt x="2797484" y="4786613"/>
                </a:cubicBezTo>
                <a:lnTo>
                  <a:pt x="2850770" y="4759971"/>
                </a:lnTo>
                <a:cubicBezTo>
                  <a:pt x="2884341" y="4743186"/>
                  <a:pt x="2928985" y="4726161"/>
                  <a:pt x="2957340" y="4697807"/>
                </a:cubicBezTo>
                <a:cubicBezTo>
                  <a:pt x="2964887" y="4690260"/>
                  <a:pt x="2969181" y="4680046"/>
                  <a:pt x="2975102" y="4671166"/>
                </a:cubicBezTo>
                <a:cubicBezTo>
                  <a:pt x="2978062" y="4662285"/>
                  <a:pt x="2979796" y="4652897"/>
                  <a:pt x="2983983" y="4644524"/>
                </a:cubicBezTo>
                <a:cubicBezTo>
                  <a:pt x="2988756" y="4634978"/>
                  <a:pt x="2999345" y="4628282"/>
                  <a:pt x="3001745" y="4617882"/>
                </a:cubicBezTo>
                <a:cubicBezTo>
                  <a:pt x="3008435" y="4588895"/>
                  <a:pt x="3007150" y="4558623"/>
                  <a:pt x="3010626" y="4529077"/>
                </a:cubicBezTo>
                <a:cubicBezTo>
                  <a:pt x="3012089" y="4516642"/>
                  <a:pt x="3022290" y="4440803"/>
                  <a:pt x="3028388" y="4422510"/>
                </a:cubicBezTo>
                <a:cubicBezTo>
                  <a:pt x="3032574" y="4409951"/>
                  <a:pt x="3040229" y="4398829"/>
                  <a:pt x="3046149" y="4386988"/>
                </a:cubicBezTo>
                <a:cubicBezTo>
                  <a:pt x="3049109" y="4372187"/>
                  <a:pt x="3051756" y="4357320"/>
                  <a:pt x="3055030" y="4342586"/>
                </a:cubicBezTo>
                <a:cubicBezTo>
                  <a:pt x="3057678" y="4330671"/>
                  <a:pt x="3061517" y="4319031"/>
                  <a:pt x="3063911" y="4307063"/>
                </a:cubicBezTo>
                <a:cubicBezTo>
                  <a:pt x="3067442" y="4289407"/>
                  <a:pt x="3069571" y="4271496"/>
                  <a:pt x="3072792" y="4253780"/>
                </a:cubicBezTo>
                <a:cubicBezTo>
                  <a:pt x="3075492" y="4238929"/>
                  <a:pt x="3078713" y="4224178"/>
                  <a:pt x="3081673" y="4209377"/>
                </a:cubicBezTo>
                <a:cubicBezTo>
                  <a:pt x="3078713" y="4176815"/>
                  <a:pt x="3079205" y="4143752"/>
                  <a:pt x="3072792" y="4111691"/>
                </a:cubicBezTo>
                <a:cubicBezTo>
                  <a:pt x="3070196" y="4098710"/>
                  <a:pt x="3060122" y="4088389"/>
                  <a:pt x="3055030" y="4076169"/>
                </a:cubicBezTo>
                <a:cubicBezTo>
                  <a:pt x="3045302" y="4052823"/>
                  <a:pt x="3036806" y="4028975"/>
                  <a:pt x="3028388" y="4005125"/>
                </a:cubicBezTo>
                <a:cubicBezTo>
                  <a:pt x="3019041" y="3978643"/>
                  <a:pt x="3010626" y="3951842"/>
                  <a:pt x="3001745" y="3925200"/>
                </a:cubicBezTo>
                <a:lnTo>
                  <a:pt x="2992864" y="3898558"/>
                </a:lnTo>
                <a:cubicBezTo>
                  <a:pt x="2989904" y="3874877"/>
                  <a:pt x="2988664" y="3850916"/>
                  <a:pt x="2983983" y="3827514"/>
                </a:cubicBezTo>
                <a:cubicBezTo>
                  <a:pt x="2979756" y="3806382"/>
                  <a:pt x="2971706" y="3786191"/>
                  <a:pt x="2966221" y="3765350"/>
                </a:cubicBezTo>
                <a:cubicBezTo>
                  <a:pt x="2956902" y="3729940"/>
                  <a:pt x="2948460" y="3694306"/>
                  <a:pt x="2939579" y="3658784"/>
                </a:cubicBezTo>
                <a:cubicBezTo>
                  <a:pt x="2936619" y="3646943"/>
                  <a:pt x="2932212" y="3635372"/>
                  <a:pt x="2930698" y="3623261"/>
                </a:cubicBezTo>
                <a:cubicBezTo>
                  <a:pt x="2927738" y="3599580"/>
                  <a:pt x="2927184" y="3575471"/>
                  <a:pt x="2921817" y="3552217"/>
                </a:cubicBezTo>
                <a:cubicBezTo>
                  <a:pt x="2918232" y="3536684"/>
                  <a:pt x="2909096" y="3522937"/>
                  <a:pt x="2904055" y="3507814"/>
                </a:cubicBezTo>
                <a:cubicBezTo>
                  <a:pt x="2897240" y="3487370"/>
                  <a:pt x="2891846" y="3466474"/>
                  <a:pt x="2886293" y="3445651"/>
                </a:cubicBezTo>
                <a:cubicBezTo>
                  <a:pt x="2880003" y="3422065"/>
                  <a:pt x="2868531" y="3374606"/>
                  <a:pt x="2868531" y="3374606"/>
                </a:cubicBezTo>
                <a:cubicBezTo>
                  <a:pt x="2865571" y="3342044"/>
                  <a:pt x="2863262" y="3309416"/>
                  <a:pt x="2859651" y="3276920"/>
                </a:cubicBezTo>
                <a:cubicBezTo>
                  <a:pt x="2857339" y="3256116"/>
                  <a:pt x="2851999" y="3235652"/>
                  <a:pt x="2850770" y="3214756"/>
                </a:cubicBezTo>
                <a:cubicBezTo>
                  <a:pt x="2843562" y="3092233"/>
                  <a:pt x="2850594" y="2963516"/>
                  <a:pt x="2824127" y="2841774"/>
                </a:cubicBezTo>
                <a:cubicBezTo>
                  <a:pt x="2818754" y="2817059"/>
                  <a:pt x="2806365" y="2794411"/>
                  <a:pt x="2797484" y="2770729"/>
                </a:cubicBezTo>
                <a:cubicBezTo>
                  <a:pt x="2794524" y="2744087"/>
                  <a:pt x="2792838" y="2717273"/>
                  <a:pt x="2788603" y="2690804"/>
                </a:cubicBezTo>
                <a:cubicBezTo>
                  <a:pt x="2773520" y="2596535"/>
                  <a:pt x="2763020" y="2553482"/>
                  <a:pt x="2744199" y="2468791"/>
                </a:cubicBezTo>
                <a:cubicBezTo>
                  <a:pt x="2731441" y="2175375"/>
                  <a:pt x="2729441" y="2230845"/>
                  <a:pt x="2744199" y="1847153"/>
                </a:cubicBezTo>
                <a:cubicBezTo>
                  <a:pt x="2744779" y="1832070"/>
                  <a:pt x="2749419" y="1817393"/>
                  <a:pt x="2753080" y="1802750"/>
                </a:cubicBezTo>
                <a:cubicBezTo>
                  <a:pt x="2758358" y="1781638"/>
                  <a:pt x="2773204" y="1749631"/>
                  <a:pt x="2779722" y="1731706"/>
                </a:cubicBezTo>
                <a:cubicBezTo>
                  <a:pt x="2786120" y="1714111"/>
                  <a:pt x="2791086" y="1696017"/>
                  <a:pt x="2797484" y="1678422"/>
                </a:cubicBezTo>
                <a:cubicBezTo>
                  <a:pt x="2802932" y="1663441"/>
                  <a:pt x="2810205" y="1649143"/>
                  <a:pt x="2815246" y="1634020"/>
                </a:cubicBezTo>
                <a:cubicBezTo>
                  <a:pt x="2819106" y="1622441"/>
                  <a:pt x="2820620" y="1610188"/>
                  <a:pt x="2824127" y="1598497"/>
                </a:cubicBezTo>
                <a:cubicBezTo>
                  <a:pt x="2829507" y="1580565"/>
                  <a:pt x="2837348" y="1563377"/>
                  <a:pt x="2841889" y="1545214"/>
                </a:cubicBezTo>
                <a:cubicBezTo>
                  <a:pt x="2846256" y="1527746"/>
                  <a:pt x="2848224" y="1509756"/>
                  <a:pt x="2850770" y="1491931"/>
                </a:cubicBezTo>
                <a:cubicBezTo>
                  <a:pt x="2857105" y="1447586"/>
                  <a:pt x="2862611" y="1403126"/>
                  <a:pt x="2868531" y="1358723"/>
                </a:cubicBezTo>
                <a:cubicBezTo>
                  <a:pt x="2862611" y="1243276"/>
                  <a:pt x="2857981" y="1127756"/>
                  <a:pt x="2850770" y="1012382"/>
                </a:cubicBezTo>
                <a:cubicBezTo>
                  <a:pt x="2849098" y="985629"/>
                  <a:pt x="2846548" y="958855"/>
                  <a:pt x="2841889" y="932457"/>
                </a:cubicBezTo>
                <a:cubicBezTo>
                  <a:pt x="2837647" y="908418"/>
                  <a:pt x="2829718" y="885174"/>
                  <a:pt x="2824127" y="861412"/>
                </a:cubicBezTo>
                <a:cubicBezTo>
                  <a:pt x="2817876" y="834846"/>
                  <a:pt x="2811718" y="808249"/>
                  <a:pt x="2806365" y="781487"/>
                </a:cubicBezTo>
                <a:cubicBezTo>
                  <a:pt x="2802834" y="763831"/>
                  <a:pt x="2801533" y="745749"/>
                  <a:pt x="2797484" y="728204"/>
                </a:cubicBezTo>
                <a:cubicBezTo>
                  <a:pt x="2766624" y="594483"/>
                  <a:pt x="2789907" y="737328"/>
                  <a:pt x="2770841" y="603877"/>
                </a:cubicBezTo>
                <a:cubicBezTo>
                  <a:pt x="2757757" y="381442"/>
                  <a:pt x="2775032" y="516165"/>
                  <a:pt x="2753080" y="417385"/>
                </a:cubicBezTo>
                <a:cubicBezTo>
                  <a:pt x="2749805" y="402650"/>
                  <a:pt x="2749499" y="387115"/>
                  <a:pt x="2744199" y="372982"/>
                </a:cubicBezTo>
                <a:cubicBezTo>
                  <a:pt x="2740451" y="362989"/>
                  <a:pt x="2731733" y="355608"/>
                  <a:pt x="2726437" y="346341"/>
                </a:cubicBezTo>
                <a:cubicBezTo>
                  <a:pt x="2701720" y="303089"/>
                  <a:pt x="2716993" y="315250"/>
                  <a:pt x="2682032" y="275296"/>
                </a:cubicBezTo>
                <a:cubicBezTo>
                  <a:pt x="2671005" y="262694"/>
                  <a:pt x="2657536" y="252376"/>
                  <a:pt x="2646509" y="239774"/>
                </a:cubicBezTo>
                <a:cubicBezTo>
                  <a:pt x="2636762" y="228635"/>
                  <a:pt x="2630332" y="214718"/>
                  <a:pt x="2619866" y="204252"/>
                </a:cubicBezTo>
                <a:cubicBezTo>
                  <a:pt x="2580325" y="164713"/>
                  <a:pt x="2553540" y="150526"/>
                  <a:pt x="2504414" y="124327"/>
                </a:cubicBezTo>
                <a:cubicBezTo>
                  <a:pt x="2441458" y="90752"/>
                  <a:pt x="2428819" y="85437"/>
                  <a:pt x="2362320" y="62163"/>
                </a:cubicBezTo>
                <a:cubicBezTo>
                  <a:pt x="2284718" y="35003"/>
                  <a:pt x="2252316" y="22378"/>
                  <a:pt x="2175821" y="8880"/>
                </a:cubicBezTo>
                <a:cubicBezTo>
                  <a:pt x="2152318" y="4733"/>
                  <a:pt x="2128456" y="2960"/>
                  <a:pt x="2104774" y="0"/>
                </a:cubicBezTo>
                <a:cubicBezTo>
                  <a:pt x="2069250" y="5920"/>
                  <a:pt x="2033517" y="10698"/>
                  <a:pt x="1998203" y="17761"/>
                </a:cubicBezTo>
                <a:cubicBezTo>
                  <a:pt x="1938937" y="29614"/>
                  <a:pt x="1929658" y="39089"/>
                  <a:pt x="1873870" y="44402"/>
                </a:cubicBezTo>
                <a:cubicBezTo>
                  <a:pt x="1774583" y="53857"/>
                  <a:pt x="1629029" y="57413"/>
                  <a:pt x="1536396" y="62163"/>
                </a:cubicBezTo>
                <a:cubicBezTo>
                  <a:pt x="1489001" y="64593"/>
                  <a:pt x="1441732" y="69463"/>
                  <a:pt x="1394301" y="71044"/>
                </a:cubicBezTo>
                <a:lnTo>
                  <a:pt x="737115" y="88805"/>
                </a:lnTo>
                <a:lnTo>
                  <a:pt x="657187" y="97686"/>
                </a:lnTo>
                <a:cubicBezTo>
                  <a:pt x="636416" y="100282"/>
                  <a:pt x="615825" y="104254"/>
                  <a:pt x="595020" y="106566"/>
                </a:cubicBezTo>
                <a:cubicBezTo>
                  <a:pt x="562522" y="110177"/>
                  <a:pt x="529893" y="112487"/>
                  <a:pt x="497330" y="115447"/>
                </a:cubicBezTo>
                <a:cubicBezTo>
                  <a:pt x="485489" y="121367"/>
                  <a:pt x="472053" y="124825"/>
                  <a:pt x="461807" y="133208"/>
                </a:cubicBezTo>
                <a:cubicBezTo>
                  <a:pt x="439126" y="151765"/>
                  <a:pt x="428070" y="188265"/>
                  <a:pt x="399640" y="195372"/>
                </a:cubicBezTo>
                <a:cubicBezTo>
                  <a:pt x="353648" y="206870"/>
                  <a:pt x="281228" y="217573"/>
                  <a:pt x="257546" y="222013"/>
                </a:cubicBezTo>
                <a:close/>
              </a:path>
            </a:pathLst>
          </a:custGeom>
          <a:solidFill>
            <a:srgbClr val="FF0000">
              <a:alpha val="1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5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Transactions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“Ordinary” updates</a:t>
            </a:r>
          </a:p>
          <a:p>
            <a:pPr lvl="1"/>
            <a:r>
              <a:rPr lang="en-US" dirty="0" smtClean="0"/>
              <a:t>Changes in NS records</a:t>
            </a:r>
          </a:p>
          <a:p>
            <a:pPr lvl="1"/>
            <a:r>
              <a:rPr lang="en-US" dirty="0" smtClean="0"/>
              <a:t>Changes in DNSKEY (or DS?) records</a:t>
            </a:r>
          </a:p>
          <a:p>
            <a:pPr lvl="1"/>
            <a:r>
              <a:rPr lang="en-US" dirty="0" smtClean="0"/>
              <a:t>Associated glue records</a:t>
            </a:r>
          </a:p>
          <a:p>
            <a:r>
              <a:rPr lang="en-US" dirty="0" smtClean="0"/>
              <a:t>Major changes</a:t>
            </a:r>
          </a:p>
          <a:p>
            <a:pPr lvl="1"/>
            <a:r>
              <a:rPr lang="en-US" dirty="0" smtClean="0"/>
              <a:t>Initial assignment and changes of control</a:t>
            </a:r>
          </a:p>
          <a:p>
            <a:pPr lvl="1"/>
            <a:r>
              <a:rPr lang="en-US" dirty="0" smtClean="0"/>
              <a:t>Changes in contact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Ordinary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6284-6019-5444-85EF-905D55F92E7C}" type="slidenum">
              <a:rPr lang="en-US" smtClean="0"/>
              <a:t>9</a:t>
            </a:fld>
            <a:endParaRPr lang="en-US"/>
          </a:p>
        </p:txBody>
      </p:sp>
      <p:sp>
        <p:nvSpPr>
          <p:cNvPr id="6" name="Document 5"/>
          <p:cNvSpPr/>
          <p:nvPr/>
        </p:nvSpPr>
        <p:spPr>
          <a:xfrm>
            <a:off x="2898586" y="1628588"/>
            <a:ext cx="3300506" cy="1060824"/>
          </a:xfrm>
          <a:prstGeom prst="flowChartDocumen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2793992" y="3152588"/>
            <a:ext cx="3481295" cy="1852706"/>
          </a:xfrm>
          <a:prstGeom prst="frame">
            <a:avLst>
              <a:gd name="adj1" fmla="val 2822"/>
            </a:avLst>
          </a:prstGeom>
          <a:solidFill>
            <a:schemeClr val="tx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Tamperproof Root Zone Management System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Document 6"/>
          <p:cNvSpPr/>
          <p:nvPr/>
        </p:nvSpPr>
        <p:spPr>
          <a:xfrm>
            <a:off x="6995460" y="3055460"/>
            <a:ext cx="1730180" cy="2413000"/>
          </a:xfrm>
          <a:prstGeom prst="flowChart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995460" y="3585872"/>
            <a:ext cx="17301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83509" y="3962387"/>
            <a:ext cx="17301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29929" y="2674458"/>
            <a:ext cx="146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Root Zone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77742" y="3558967"/>
            <a:ext cx="146123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zz’s</a:t>
            </a:r>
            <a:r>
              <a:rPr lang="en-US" dirty="0" smtClean="0"/>
              <a:t> entries</a:t>
            </a:r>
            <a:endParaRPr lang="en-US" dirty="0"/>
          </a:p>
        </p:txBody>
      </p:sp>
      <p:sp>
        <p:nvSpPr>
          <p:cNvPr id="16" name="Preparation 15"/>
          <p:cNvSpPr/>
          <p:nvPr/>
        </p:nvSpPr>
        <p:spPr>
          <a:xfrm>
            <a:off x="457200" y="3048003"/>
            <a:ext cx="1425388" cy="747059"/>
          </a:xfrm>
          <a:prstGeom prst="flowChartPreparatio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err="1" smtClean="0">
                <a:solidFill>
                  <a:schemeClr val="tx1"/>
                </a:solidFill>
              </a:rPr>
              <a:t>zz</a:t>
            </a:r>
            <a:r>
              <a:rPr lang="en-US" sz="2400" dirty="0" smtClean="0">
                <a:solidFill>
                  <a:schemeClr val="tx1"/>
                </a:solidFill>
              </a:rPr>
              <a:t> TLD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Curved Connector 17"/>
          <p:cNvCxnSpPr>
            <a:stCxn id="16" idx="3"/>
            <a:endCxn id="9" idx="1"/>
          </p:cNvCxnSpPr>
          <p:nvPr/>
        </p:nvCxnSpPr>
        <p:spPr>
          <a:xfrm>
            <a:off x="1882588" y="3421533"/>
            <a:ext cx="911404" cy="65740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9" idx="3"/>
            <a:endCxn id="14" idx="1"/>
          </p:cNvCxnSpPr>
          <p:nvPr/>
        </p:nvCxnSpPr>
        <p:spPr>
          <a:xfrm flipV="1">
            <a:off x="6275287" y="3743633"/>
            <a:ext cx="902455" cy="33530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8586" y="1867647"/>
            <a:ext cx="3300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01576" y="2169457"/>
            <a:ext cx="3300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80118" y="1628588"/>
            <a:ext cx="0" cy="1045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97916" y="1616637"/>
            <a:ext cx="0" cy="9084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01576" y="1867647"/>
            <a:ext cx="878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zz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80118" y="1867647"/>
            <a:ext cx="131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&lt;key&gt;</a:t>
            </a:r>
            <a:endParaRPr lang="en-US" dirty="0"/>
          </a:p>
        </p:txBody>
      </p:sp>
      <p:cxnSp>
        <p:nvCxnSpPr>
          <p:cNvPr id="34" name="Curved Connector 33"/>
          <p:cNvCxnSpPr>
            <a:stCxn id="6" idx="2"/>
            <a:endCxn id="9" idx="0"/>
          </p:cNvCxnSpPr>
          <p:nvPr/>
        </p:nvCxnSpPr>
        <p:spPr>
          <a:xfrm rot="5400000">
            <a:off x="4275086" y="2878835"/>
            <a:ext cx="533308" cy="1419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18118" y="1298110"/>
            <a:ext cx="300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Authorized relationships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166462" y="5623852"/>
            <a:ext cx="1255059" cy="58271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ICANN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05595" y="5623852"/>
            <a:ext cx="1428410" cy="58271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Verisign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0" name="Curved Connector 39"/>
          <p:cNvCxnSpPr>
            <a:stCxn id="36" idx="0"/>
            <a:endCxn id="9" idx="2"/>
          </p:cNvCxnSpPr>
          <p:nvPr/>
        </p:nvCxnSpPr>
        <p:spPr>
          <a:xfrm rot="5400000" flipH="1" flipV="1">
            <a:off x="3355037" y="4444249"/>
            <a:ext cx="618558" cy="174064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38" idx="0"/>
            <a:endCxn id="9" idx="2"/>
          </p:cNvCxnSpPr>
          <p:nvPr/>
        </p:nvCxnSpPr>
        <p:spPr>
          <a:xfrm rot="16200000" flipV="1">
            <a:off x="4967941" y="4571993"/>
            <a:ext cx="618558" cy="148516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2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536</Words>
  <Application>Microsoft Macintosh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Tamperproof Root Zone Management System</vt:lpstr>
      <vt:lpstr>Motivation</vt:lpstr>
      <vt:lpstr>Basic Concepts (1)</vt:lpstr>
      <vt:lpstr>Basic Concepts (2)</vt:lpstr>
      <vt:lpstr>Basic Concepts (3)</vt:lpstr>
      <vt:lpstr>Current Root Zone Update Process (Simplified: Key Generation and Signing Not Included)</vt:lpstr>
      <vt:lpstr>Future(?) Root Zone Update Process (Simplified: Key Generation and Signing Not Included)</vt:lpstr>
      <vt:lpstr>Two types of Transactions</vt:lpstr>
      <vt:lpstr>Ordinary Changes</vt:lpstr>
      <vt:lpstr>Major Changes</vt:lpstr>
      <vt:lpstr>Oversight Body &amp; Authorized Relationships</vt:lpstr>
      <vt:lpstr>Next Steps</vt:lpstr>
      <vt:lpstr>Three Parallel Paths</vt:lpstr>
    </vt:vector>
  </TitlesOfParts>
  <Company>Shinkuro,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Tamperproof Root Zone Management System</dc:title>
  <dc:creator>Steve Crocker</dc:creator>
  <cp:lastModifiedBy>Steve Crocker</cp:lastModifiedBy>
  <cp:revision>24</cp:revision>
  <dcterms:created xsi:type="dcterms:W3CDTF">2013-08-15T20:14:03Z</dcterms:created>
  <dcterms:modified xsi:type="dcterms:W3CDTF">2017-10-27T07:17:31Z</dcterms:modified>
</cp:coreProperties>
</file>